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Arimo"/>
      <p:regular r:id="rId17"/>
      <p:bold r:id="rId18"/>
      <p:italic r:id="rId19"/>
      <p:boldItalic r:id="rId20"/>
    </p:embeddedFont>
    <p:embeddedFont>
      <p:font typeface="Helvetica Neue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139">
          <p15:clr>
            <a:srgbClr val="A4A3A4"/>
          </p15:clr>
        </p15:guide>
        <p15:guide id="2" pos="6199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5" roundtripDataSignature="AMtx7mjUCrScpntIVUSZzAYXzvg5vzwU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39" orient="horz"/>
        <p:guide pos="619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mo-boldItalic.fntdata"/><Relationship Id="rId22" Type="http://schemas.openxmlformats.org/officeDocument/2006/relationships/font" Target="fonts/HelveticaNeue-bold.fntdata"/><Relationship Id="rId21" Type="http://schemas.openxmlformats.org/officeDocument/2006/relationships/font" Target="fonts/HelveticaNeue-regular.fntdata"/><Relationship Id="rId24" Type="http://schemas.openxmlformats.org/officeDocument/2006/relationships/font" Target="fonts/HelveticaNeue-boldItalic.fntdata"/><Relationship Id="rId23" Type="http://schemas.openxmlformats.org/officeDocument/2006/relationships/font" Target="fonts/HelveticaNeue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rimo-regular.fntdata"/><Relationship Id="rId16" Type="http://schemas.openxmlformats.org/officeDocument/2006/relationships/slide" Target="slides/slide11.xml"/><Relationship Id="rId19" Type="http://schemas.openxmlformats.org/officeDocument/2006/relationships/font" Target="fonts/Arimo-italic.fntdata"/><Relationship Id="rId18" Type="http://schemas.openxmlformats.org/officeDocument/2006/relationships/font" Target="fonts/Arimo-bold.fntdata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Титульный слайд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вертикальный текст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Вертикальный заголовок и текст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объект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раздела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Два объекта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Сравнение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Только заголовок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устой слай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Объект с подписью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Рисунок с подписью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20399" y="0"/>
            <a:ext cx="102845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/>
          <p:nvPr/>
        </p:nvSpPr>
        <p:spPr>
          <a:xfrm rot="-5880760">
            <a:off x="1776789" y="-7549303"/>
            <a:ext cx="18370676" cy="13982749"/>
          </a:xfrm>
          <a:custGeom>
            <a:rect b="b" l="l" r="r" t="t"/>
            <a:pathLst>
              <a:path extrusionOk="0" h="13982749" w="18370676">
                <a:moveTo>
                  <a:pt x="18370676" y="13982749"/>
                </a:moveTo>
                <a:lnTo>
                  <a:pt x="0" y="13982749"/>
                </a:lnTo>
                <a:lnTo>
                  <a:pt x="1" y="0"/>
                </a:lnTo>
                <a:lnTo>
                  <a:pt x="3059" y="1712"/>
                </a:lnTo>
                <a:cubicBezTo>
                  <a:pt x="129719" y="67496"/>
                  <a:pt x="269721" y="130586"/>
                  <a:pt x="421190" y="190003"/>
                </a:cubicBezTo>
                <a:lnTo>
                  <a:pt x="582553" y="249087"/>
                </a:lnTo>
                <a:lnTo>
                  <a:pt x="1359700" y="2658707"/>
                </a:lnTo>
                <a:lnTo>
                  <a:pt x="5743808" y="1244751"/>
                </a:lnTo>
                <a:lnTo>
                  <a:pt x="6703821" y="2213213"/>
                </a:lnTo>
                <a:lnTo>
                  <a:pt x="6703821" y="2213214"/>
                </a:lnTo>
                <a:lnTo>
                  <a:pt x="6703821" y="2213213"/>
                </a:lnTo>
                <a:lnTo>
                  <a:pt x="11319890" y="686990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4519810" y="2782669"/>
            <a:ext cx="9827091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000">
                <a:solidFill>
                  <a:srgbClr val="002060"/>
                </a:solidFill>
                <a:latin typeface="Arimo"/>
                <a:ea typeface="Arimo"/>
                <a:cs typeface="Arimo"/>
                <a:sym typeface="Arimo"/>
              </a:rPr>
              <a:t>Devian Team</a:t>
            </a:r>
            <a:endParaRPr b="1" i="0" sz="3600" u="none" cap="none" strike="noStrike">
              <a:solidFill>
                <a:srgbClr val="00206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0701" y="-26247"/>
            <a:ext cx="102845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0"/>
          <p:cNvSpPr/>
          <p:nvPr/>
        </p:nvSpPr>
        <p:spPr>
          <a:xfrm>
            <a:off x="7860988" y="-316305"/>
            <a:ext cx="1136650" cy="73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0"/>
          <p:cNvSpPr/>
          <p:nvPr/>
        </p:nvSpPr>
        <p:spPr>
          <a:xfrm>
            <a:off x="4424333" y="-316305"/>
            <a:ext cx="3494910" cy="73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0"/>
          <p:cNvSpPr txBox="1"/>
          <p:nvPr/>
        </p:nvSpPr>
        <p:spPr>
          <a:xfrm>
            <a:off x="8933173" y="-1325886"/>
            <a:ext cx="628381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2F5496"/>
                </a:solidFill>
                <a:latin typeface="Gulim"/>
                <a:ea typeface="Gulim"/>
                <a:cs typeface="Gulim"/>
                <a:sym typeface="Gulim"/>
              </a:rPr>
              <a:t>СТИХИЙНО</a:t>
            </a:r>
            <a:endParaRPr/>
          </a:p>
        </p:txBody>
      </p:sp>
      <p:sp>
        <p:nvSpPr>
          <p:cNvPr id="190" name="Google Shape;190;p10"/>
          <p:cNvSpPr/>
          <p:nvPr/>
        </p:nvSpPr>
        <p:spPr>
          <a:xfrm>
            <a:off x="8982974" y="-107266"/>
            <a:ext cx="1136650" cy="7340600"/>
          </a:xfrm>
          <a:prstGeom prst="rect">
            <a:avLst/>
          </a:prstGeom>
          <a:solidFill>
            <a:schemeClr val="lt1">
              <a:alpha val="7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0"/>
          <p:cNvSpPr txBox="1"/>
          <p:nvPr/>
        </p:nvSpPr>
        <p:spPr>
          <a:xfrm>
            <a:off x="6281425" y="-1405160"/>
            <a:ext cx="2147888" cy="1015663"/>
          </a:xfrm>
          <a:prstGeom prst="rect">
            <a:avLst/>
          </a:prstGeom>
          <a:noFill/>
          <a:ln cap="flat" cmpd="sng" w="9525">
            <a:solidFill>
              <a:schemeClr val="dk1">
                <a:alpha val="50980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757070"/>
                </a:solidFill>
                <a:latin typeface="Arimo"/>
                <a:ea typeface="Arimo"/>
                <a:cs typeface="Arimo"/>
                <a:sym typeface="Arimo"/>
              </a:rPr>
              <a:t>У компании нет корпоративной культуры  </a:t>
            </a:r>
            <a:endParaRPr/>
          </a:p>
        </p:txBody>
      </p:sp>
      <p:sp>
        <p:nvSpPr>
          <p:cNvPr id="192" name="Google Shape;192;p10"/>
          <p:cNvSpPr txBox="1"/>
          <p:nvPr/>
        </p:nvSpPr>
        <p:spPr>
          <a:xfrm>
            <a:off x="730044" y="1905506"/>
            <a:ext cx="781160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757070"/>
                </a:solidFill>
                <a:latin typeface="Arimo"/>
                <a:ea typeface="Arimo"/>
                <a:cs typeface="Arimo"/>
                <a:sym typeface="Arimo"/>
              </a:rPr>
              <a:t>А теперь давайте протестируем!</a:t>
            </a:r>
            <a:endParaRPr/>
          </a:p>
        </p:txBody>
      </p:sp>
      <p:sp>
        <p:nvSpPr>
          <p:cNvPr id="193" name="Google Shape;193;p10"/>
          <p:cNvSpPr/>
          <p:nvPr/>
        </p:nvSpPr>
        <p:spPr>
          <a:xfrm>
            <a:off x="63474" y="1214777"/>
            <a:ext cx="8895281" cy="100325"/>
          </a:xfrm>
          <a:prstGeom prst="rect">
            <a:avLst/>
          </a:prstGeom>
          <a:solidFill>
            <a:srgbClr val="945200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0"/>
          <p:cNvSpPr txBox="1"/>
          <p:nvPr/>
        </p:nvSpPr>
        <p:spPr>
          <a:xfrm>
            <a:off x="-675819" y="527936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8296B0"/>
                </a:solidFill>
                <a:latin typeface="Arimo"/>
                <a:ea typeface="Arimo"/>
                <a:cs typeface="Arimo"/>
                <a:sym typeface="Arimo"/>
              </a:rPr>
              <a:t>Проблемы</a:t>
            </a:r>
            <a:endParaRPr/>
          </a:p>
        </p:txBody>
      </p:sp>
      <p:sp>
        <p:nvSpPr>
          <p:cNvPr id="195" name="Google Shape;195;p10"/>
          <p:cNvSpPr txBox="1"/>
          <p:nvPr/>
        </p:nvSpPr>
        <p:spPr>
          <a:xfrm>
            <a:off x="-1966103" y="3397501"/>
            <a:ext cx="982709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4800">
                <a:solidFill>
                  <a:srgbClr val="8296B0"/>
                </a:solidFill>
                <a:latin typeface="Arimo"/>
                <a:ea typeface="Arimo"/>
                <a:cs typeface="Arimo"/>
                <a:sym typeface="Arimo"/>
              </a:rPr>
              <a:t>@redwilebot</a:t>
            </a:r>
            <a:endParaRPr b="1" sz="4800">
              <a:solidFill>
                <a:srgbClr val="8296B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0701" y="-26247"/>
            <a:ext cx="102845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1"/>
          <p:cNvSpPr/>
          <p:nvPr/>
        </p:nvSpPr>
        <p:spPr>
          <a:xfrm>
            <a:off x="7860988" y="-316305"/>
            <a:ext cx="1136650" cy="73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1"/>
          <p:cNvSpPr/>
          <p:nvPr/>
        </p:nvSpPr>
        <p:spPr>
          <a:xfrm>
            <a:off x="4800191" y="-482600"/>
            <a:ext cx="3494910" cy="73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1"/>
          <p:cNvSpPr txBox="1"/>
          <p:nvPr/>
        </p:nvSpPr>
        <p:spPr>
          <a:xfrm>
            <a:off x="8933173" y="-1325886"/>
            <a:ext cx="628381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2F5496"/>
                </a:solidFill>
                <a:latin typeface="Gulim"/>
                <a:ea typeface="Gulim"/>
                <a:cs typeface="Gulim"/>
                <a:sym typeface="Gulim"/>
              </a:rPr>
              <a:t>СТИХИЙНО</a:t>
            </a:r>
            <a:endParaRPr/>
          </a:p>
        </p:txBody>
      </p:sp>
      <p:sp>
        <p:nvSpPr>
          <p:cNvPr id="204" name="Google Shape;204;p11"/>
          <p:cNvSpPr/>
          <p:nvPr/>
        </p:nvSpPr>
        <p:spPr>
          <a:xfrm>
            <a:off x="8982974" y="-107266"/>
            <a:ext cx="1136650" cy="7340600"/>
          </a:xfrm>
          <a:prstGeom prst="rect">
            <a:avLst/>
          </a:prstGeom>
          <a:solidFill>
            <a:schemeClr val="lt1">
              <a:alpha val="7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6281425" y="-1405160"/>
            <a:ext cx="2147888" cy="1015663"/>
          </a:xfrm>
          <a:prstGeom prst="rect">
            <a:avLst/>
          </a:prstGeom>
          <a:noFill/>
          <a:ln cap="flat" cmpd="sng" w="9525">
            <a:solidFill>
              <a:schemeClr val="dk1">
                <a:alpha val="50980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757070"/>
                </a:solidFill>
                <a:latin typeface="Arimo"/>
                <a:ea typeface="Arimo"/>
                <a:cs typeface="Arimo"/>
                <a:sym typeface="Arimo"/>
              </a:rPr>
              <a:t>У компании нет корпоративной культуры  </a:t>
            </a:r>
            <a:endParaRPr/>
          </a:p>
        </p:txBody>
      </p:sp>
      <p:sp>
        <p:nvSpPr>
          <p:cNvPr id="206" name="Google Shape;206;p11"/>
          <p:cNvSpPr txBox="1"/>
          <p:nvPr/>
        </p:nvSpPr>
        <p:spPr>
          <a:xfrm>
            <a:off x="730044" y="1905506"/>
            <a:ext cx="781160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757070"/>
                </a:solidFill>
                <a:latin typeface="Arimo"/>
                <a:ea typeface="Arimo"/>
                <a:cs typeface="Arimo"/>
                <a:sym typeface="Arimo"/>
              </a:rPr>
              <a:t>Кирилл Сысоев tg:@redwile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757070"/>
                </a:solidFill>
                <a:latin typeface="Arimo"/>
                <a:ea typeface="Arimo"/>
                <a:cs typeface="Arimo"/>
                <a:sym typeface="Arimo"/>
              </a:rPr>
              <a:t>Мария Веберлинг inst:@veberlingm</a:t>
            </a:r>
            <a:endParaRPr sz="2400">
              <a:solidFill>
                <a:srgbClr val="757070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757070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75707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07" name="Google Shape;207;p11"/>
          <p:cNvSpPr/>
          <p:nvPr/>
        </p:nvSpPr>
        <p:spPr>
          <a:xfrm>
            <a:off x="63474" y="1214777"/>
            <a:ext cx="8895281" cy="100325"/>
          </a:xfrm>
          <a:prstGeom prst="rect">
            <a:avLst/>
          </a:prstGeom>
          <a:solidFill>
            <a:srgbClr val="945200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0701" y="-26247"/>
            <a:ext cx="102845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"/>
          <p:cNvSpPr/>
          <p:nvPr/>
        </p:nvSpPr>
        <p:spPr>
          <a:xfrm>
            <a:off x="7860988" y="-316305"/>
            <a:ext cx="1136650" cy="73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4424333" y="-316305"/>
            <a:ext cx="3494910" cy="73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8933173" y="-1325886"/>
            <a:ext cx="628381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3600" u="none" cap="none" strike="noStrike">
                <a:solidFill>
                  <a:srgbClr val="2F5496"/>
                </a:solidFill>
                <a:latin typeface="Gulim"/>
                <a:ea typeface="Gulim"/>
                <a:cs typeface="Gulim"/>
                <a:sym typeface="Gulim"/>
              </a:rPr>
              <a:t>СТИХИЙНО</a:t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8982974" y="-107266"/>
            <a:ext cx="1136650" cy="7340600"/>
          </a:xfrm>
          <a:prstGeom prst="rect">
            <a:avLst/>
          </a:prstGeom>
          <a:solidFill>
            <a:schemeClr val="lt1">
              <a:alpha val="7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6281425" y="-1405160"/>
            <a:ext cx="2147888" cy="1015663"/>
          </a:xfrm>
          <a:prstGeom prst="rect">
            <a:avLst/>
          </a:prstGeom>
          <a:noFill/>
          <a:ln cap="flat" cmpd="sng" w="9525">
            <a:solidFill>
              <a:schemeClr val="dk1">
                <a:alpha val="50980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rgbClr val="757070"/>
                </a:solidFill>
                <a:latin typeface="Arimo"/>
                <a:ea typeface="Arimo"/>
                <a:cs typeface="Arimo"/>
                <a:sym typeface="Arimo"/>
              </a:rPr>
              <a:t>У компании нет корпоративной культуры  </a:t>
            </a:r>
            <a:endParaRPr/>
          </a:p>
        </p:txBody>
      </p:sp>
      <p:sp>
        <p:nvSpPr>
          <p:cNvPr id="102" name="Google Shape;102;p2"/>
          <p:cNvSpPr txBox="1"/>
          <p:nvPr/>
        </p:nvSpPr>
        <p:spPr>
          <a:xfrm>
            <a:off x="730044" y="1905506"/>
            <a:ext cx="7811608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rgbClr val="757070"/>
                </a:solidFill>
                <a:latin typeface="Arimo"/>
                <a:ea typeface="Arimo"/>
                <a:cs typeface="Arimo"/>
                <a:sym typeface="Arimo"/>
              </a:rPr>
              <a:t>Недостаток навыков общения и знакомства в реальности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757070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rgbClr val="757070"/>
                </a:solidFill>
                <a:latin typeface="Arimo"/>
                <a:ea typeface="Arimo"/>
                <a:cs typeface="Arimo"/>
                <a:sym typeface="Arimo"/>
              </a:rPr>
              <a:t>Желание найти новых людей для дальнейшего сотрудничества и нетворкинга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757070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2400"/>
              <a:buFont typeface="Arial"/>
              <a:buChar char="•"/>
            </a:pPr>
            <a:r>
              <a:rPr lang="ru-RU" sz="2400">
                <a:solidFill>
                  <a:srgbClr val="757070"/>
                </a:solidFill>
                <a:latin typeface="Arimo"/>
                <a:ea typeface="Arimo"/>
                <a:cs typeface="Arimo"/>
                <a:sym typeface="Arimo"/>
              </a:rPr>
              <a:t>Отсутствие в настоящем времени аналогичных действующих  приложений</a:t>
            </a: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63474" y="1214777"/>
            <a:ext cx="8895281" cy="100325"/>
          </a:xfrm>
          <a:prstGeom prst="rect">
            <a:avLst/>
          </a:prstGeom>
          <a:solidFill>
            <a:srgbClr val="945200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-675819" y="527936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8296B0"/>
                </a:solidFill>
                <a:latin typeface="Arimo"/>
                <a:ea typeface="Arimo"/>
                <a:cs typeface="Arimo"/>
                <a:sym typeface="Arimo"/>
              </a:rPr>
              <a:t>Проблемы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7166" y="0"/>
            <a:ext cx="102845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3"/>
          <p:cNvSpPr/>
          <p:nvPr/>
        </p:nvSpPr>
        <p:spPr>
          <a:xfrm rot="-3698599">
            <a:off x="2035029" y="-4250104"/>
            <a:ext cx="12212190" cy="12319671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3"/>
          <p:cNvSpPr txBox="1"/>
          <p:nvPr/>
        </p:nvSpPr>
        <p:spPr>
          <a:xfrm rot="-5400000">
            <a:off x="-4556443" y="3105834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8296B0"/>
                </a:solidFill>
                <a:latin typeface="Arimo"/>
                <a:ea typeface="Arimo"/>
                <a:cs typeface="Arimo"/>
                <a:sym typeface="Arimo"/>
              </a:rPr>
              <a:t>NetBot</a:t>
            </a:r>
            <a:endParaRPr b="1" sz="3600">
              <a:solidFill>
                <a:srgbClr val="8296B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12" name="Google Shape;112;p3"/>
          <p:cNvSpPr txBox="1"/>
          <p:nvPr/>
        </p:nvSpPr>
        <p:spPr>
          <a:xfrm>
            <a:off x="4302523" y="5541073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323F4F"/>
                </a:solidFill>
                <a:latin typeface="Gulim"/>
                <a:ea typeface="Gulim"/>
                <a:cs typeface="Gulim"/>
                <a:sym typeface="Gulim"/>
              </a:rPr>
              <a:t> </a:t>
            </a:r>
            <a:endParaRPr/>
          </a:p>
        </p:txBody>
      </p:sp>
      <p:sp>
        <p:nvSpPr>
          <p:cNvPr id="113" name="Google Shape;113;p3"/>
          <p:cNvSpPr txBox="1"/>
          <p:nvPr/>
        </p:nvSpPr>
        <p:spPr>
          <a:xfrm>
            <a:off x="2817572" y="3705858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2F5496"/>
                </a:solidFill>
                <a:latin typeface="Gulim"/>
                <a:ea typeface="Gulim"/>
                <a:cs typeface="Gulim"/>
                <a:sym typeface="Gulim"/>
              </a:rPr>
              <a:t>Что мы предлагаем? </a:t>
            </a:r>
            <a:endParaRPr/>
          </a:p>
        </p:txBody>
      </p:sp>
      <p:sp>
        <p:nvSpPr>
          <p:cNvPr id="114" name="Google Shape;114;p3"/>
          <p:cNvSpPr/>
          <p:nvPr/>
        </p:nvSpPr>
        <p:spPr>
          <a:xfrm>
            <a:off x="1123616" y="-379639"/>
            <a:ext cx="105540" cy="9078685"/>
          </a:xfrm>
          <a:prstGeom prst="rect">
            <a:avLst/>
          </a:prstGeom>
          <a:solidFill>
            <a:srgbClr val="945200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0701" y="-26247"/>
            <a:ext cx="102845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/>
          <p:nvPr/>
        </p:nvSpPr>
        <p:spPr>
          <a:xfrm>
            <a:off x="7860988" y="-316305"/>
            <a:ext cx="1136650" cy="73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"/>
          <p:cNvSpPr/>
          <p:nvPr/>
        </p:nvSpPr>
        <p:spPr>
          <a:xfrm>
            <a:off x="4424333" y="-316305"/>
            <a:ext cx="3494910" cy="73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8982974" y="-107266"/>
            <a:ext cx="1136650" cy="7340600"/>
          </a:xfrm>
          <a:prstGeom prst="rect">
            <a:avLst/>
          </a:prstGeom>
          <a:solidFill>
            <a:schemeClr val="lt1">
              <a:alpha val="7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716867" y="2459203"/>
            <a:ext cx="7811608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757070"/>
                </a:solidFill>
                <a:latin typeface="Arimo"/>
                <a:ea typeface="Arimo"/>
                <a:cs typeface="Arimo"/>
                <a:sym typeface="Arimo"/>
              </a:rPr>
              <a:t>Бот в Telegram, который с помощью нейросетей объединяет зарегистрировавшихся пользователей в группы по интересам для дальнейшего сотрудничества и нетворкинга</a:t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>
            <a:off x="63474" y="1214777"/>
            <a:ext cx="8895281" cy="100325"/>
          </a:xfrm>
          <a:prstGeom prst="rect">
            <a:avLst/>
          </a:prstGeom>
          <a:solidFill>
            <a:srgbClr val="945200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4"/>
          <p:cNvSpPr txBox="1"/>
          <p:nvPr/>
        </p:nvSpPr>
        <p:spPr>
          <a:xfrm>
            <a:off x="-675819" y="527936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8296B0"/>
                </a:solidFill>
                <a:latin typeface="Arimo"/>
                <a:ea typeface="Arimo"/>
                <a:cs typeface="Arimo"/>
                <a:sym typeface="Arimo"/>
              </a:rPr>
              <a:t>NetBot</a:t>
            </a:r>
            <a:endParaRPr b="1" sz="3600">
              <a:solidFill>
                <a:srgbClr val="8296B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3114" y="-51843"/>
            <a:ext cx="102845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5"/>
          <p:cNvSpPr/>
          <p:nvPr/>
        </p:nvSpPr>
        <p:spPr>
          <a:xfrm rot="4430173">
            <a:off x="1603420" y="1490885"/>
            <a:ext cx="12212190" cy="8351127"/>
          </a:xfrm>
          <a:custGeom>
            <a:rect b="b" l="l" r="r" t="t"/>
            <a:pathLst>
              <a:path extrusionOk="0" h="8351127" w="12212190">
                <a:moveTo>
                  <a:pt x="0" y="2419359"/>
                </a:moveTo>
                <a:lnTo>
                  <a:pt x="3933921" y="0"/>
                </a:lnTo>
                <a:lnTo>
                  <a:pt x="12212190" y="8351127"/>
                </a:lnTo>
                <a:lnTo>
                  <a:pt x="0" y="8351127"/>
                </a:lnTo>
                <a:lnTo>
                  <a:pt x="0" y="241935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5"/>
          <p:cNvSpPr txBox="1"/>
          <p:nvPr/>
        </p:nvSpPr>
        <p:spPr>
          <a:xfrm rot="-5400000">
            <a:off x="-4556443" y="3105834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8296B0"/>
                </a:solidFill>
                <a:latin typeface="Arimo"/>
                <a:ea typeface="Arimo"/>
                <a:cs typeface="Arimo"/>
                <a:sym typeface="Arimo"/>
              </a:rPr>
              <a:t>NetBot</a:t>
            </a:r>
            <a:endParaRPr b="1" sz="3600">
              <a:solidFill>
                <a:srgbClr val="8296B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33" name="Google Shape;133;p5"/>
          <p:cNvSpPr/>
          <p:nvPr/>
        </p:nvSpPr>
        <p:spPr>
          <a:xfrm>
            <a:off x="1123616" y="-379639"/>
            <a:ext cx="105540" cy="9078685"/>
          </a:xfrm>
          <a:prstGeom prst="rect">
            <a:avLst/>
          </a:prstGeom>
          <a:solidFill>
            <a:srgbClr val="945200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3048000" y="1305342"/>
            <a:ext cx="60960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5229940" y="1462014"/>
            <a:ext cx="4245529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02060"/>
                </a:solidFill>
                <a:latin typeface="Gulim"/>
                <a:ea typeface="Gulim"/>
                <a:cs typeface="Gulim"/>
                <a:sym typeface="Gulim"/>
              </a:rPr>
              <a:t>Администратор открывает регистрацию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002060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-517988" y="40280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2F5496"/>
                </a:solidFill>
                <a:latin typeface="Gulim"/>
                <a:ea typeface="Gulim"/>
                <a:cs typeface="Gulim"/>
                <a:sym typeface="Gulim"/>
              </a:rPr>
              <a:t>Как это работает? </a:t>
            </a:r>
            <a:endParaRPr/>
          </a:p>
        </p:txBody>
      </p:sp>
      <p:pic>
        <p:nvPicPr>
          <p:cNvPr id="137" name="Google Shape;13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02179" y="778734"/>
            <a:ext cx="2896292" cy="5792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3114" y="-51843"/>
            <a:ext cx="102845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6"/>
          <p:cNvSpPr/>
          <p:nvPr/>
        </p:nvSpPr>
        <p:spPr>
          <a:xfrm rot="4430173">
            <a:off x="1603420" y="1367020"/>
            <a:ext cx="12212190" cy="8351127"/>
          </a:xfrm>
          <a:custGeom>
            <a:rect b="b" l="l" r="r" t="t"/>
            <a:pathLst>
              <a:path extrusionOk="0" h="8351127" w="12212190">
                <a:moveTo>
                  <a:pt x="0" y="2419359"/>
                </a:moveTo>
                <a:lnTo>
                  <a:pt x="3933921" y="0"/>
                </a:lnTo>
                <a:lnTo>
                  <a:pt x="12212190" y="8351127"/>
                </a:lnTo>
                <a:lnTo>
                  <a:pt x="0" y="8351127"/>
                </a:lnTo>
                <a:lnTo>
                  <a:pt x="0" y="241935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6"/>
          <p:cNvSpPr txBox="1"/>
          <p:nvPr/>
        </p:nvSpPr>
        <p:spPr>
          <a:xfrm rot="-5400000">
            <a:off x="-4556443" y="3105834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8296B0"/>
                </a:solidFill>
                <a:latin typeface="Arimo"/>
                <a:ea typeface="Arimo"/>
                <a:cs typeface="Arimo"/>
                <a:sym typeface="Arimo"/>
              </a:rPr>
              <a:t>NetBot</a:t>
            </a:r>
            <a:endParaRPr b="1" sz="3600">
              <a:solidFill>
                <a:srgbClr val="8296B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45" name="Google Shape;145;p6"/>
          <p:cNvSpPr/>
          <p:nvPr/>
        </p:nvSpPr>
        <p:spPr>
          <a:xfrm>
            <a:off x="1123616" y="-379639"/>
            <a:ext cx="105540" cy="9078685"/>
          </a:xfrm>
          <a:prstGeom prst="rect">
            <a:avLst/>
          </a:prstGeom>
          <a:solidFill>
            <a:srgbClr val="945200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6"/>
          <p:cNvSpPr/>
          <p:nvPr/>
        </p:nvSpPr>
        <p:spPr>
          <a:xfrm>
            <a:off x="3048000" y="1305342"/>
            <a:ext cx="60960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7" name="Google Shape;147;p6"/>
          <p:cNvSpPr/>
          <p:nvPr/>
        </p:nvSpPr>
        <p:spPr>
          <a:xfrm>
            <a:off x="1916294" y="47914"/>
            <a:ext cx="765364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02060"/>
                </a:solidFill>
                <a:latin typeface="Gulim"/>
                <a:ea typeface="Gulim"/>
                <a:cs typeface="Gulim"/>
                <a:sym typeface="Gulim"/>
              </a:rPr>
              <a:t>Участники регистрируются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002060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pic>
        <p:nvPicPr>
          <p:cNvPr id="148" name="Google Shape;14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15640" y="708660"/>
            <a:ext cx="3628113" cy="64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3114" y="-51843"/>
            <a:ext cx="102845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7"/>
          <p:cNvSpPr/>
          <p:nvPr/>
        </p:nvSpPr>
        <p:spPr>
          <a:xfrm rot="4430173">
            <a:off x="1603420" y="1490885"/>
            <a:ext cx="12212190" cy="8351127"/>
          </a:xfrm>
          <a:custGeom>
            <a:rect b="b" l="l" r="r" t="t"/>
            <a:pathLst>
              <a:path extrusionOk="0" h="8351127" w="12212190">
                <a:moveTo>
                  <a:pt x="0" y="2419359"/>
                </a:moveTo>
                <a:lnTo>
                  <a:pt x="3933921" y="0"/>
                </a:lnTo>
                <a:lnTo>
                  <a:pt x="12212190" y="8351127"/>
                </a:lnTo>
                <a:lnTo>
                  <a:pt x="0" y="8351127"/>
                </a:lnTo>
                <a:lnTo>
                  <a:pt x="0" y="241935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7"/>
          <p:cNvSpPr txBox="1"/>
          <p:nvPr/>
        </p:nvSpPr>
        <p:spPr>
          <a:xfrm rot="-5400000">
            <a:off x="-4556443" y="3105834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8296B0"/>
                </a:solidFill>
                <a:latin typeface="Arimo"/>
                <a:ea typeface="Arimo"/>
                <a:cs typeface="Arimo"/>
                <a:sym typeface="Arimo"/>
              </a:rPr>
              <a:t>NetBot</a:t>
            </a:r>
            <a:endParaRPr b="1" sz="3600">
              <a:solidFill>
                <a:srgbClr val="8296B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56" name="Google Shape;156;p7"/>
          <p:cNvSpPr/>
          <p:nvPr/>
        </p:nvSpPr>
        <p:spPr>
          <a:xfrm>
            <a:off x="1123616" y="-379639"/>
            <a:ext cx="105540" cy="9078685"/>
          </a:xfrm>
          <a:prstGeom prst="rect">
            <a:avLst/>
          </a:prstGeom>
          <a:solidFill>
            <a:srgbClr val="945200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3048000" y="1305342"/>
            <a:ext cx="60960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6236651" y="1305342"/>
            <a:ext cx="3092934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02060"/>
                </a:solidFill>
                <a:latin typeface="Gulim"/>
                <a:ea typeface="Gulim"/>
                <a:cs typeface="Gulim"/>
                <a:sym typeface="Gulim"/>
              </a:rPr>
              <a:t>Администратор закрывает регистрацию, активирует алгоритм распределения по группам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002060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pic>
        <p:nvPicPr>
          <p:cNvPr id="159" name="Google Shape;15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56643" y="391886"/>
            <a:ext cx="3167743" cy="6335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3114" y="-51843"/>
            <a:ext cx="102845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8"/>
          <p:cNvSpPr/>
          <p:nvPr/>
        </p:nvSpPr>
        <p:spPr>
          <a:xfrm rot="4430173">
            <a:off x="1603420" y="1490885"/>
            <a:ext cx="12212190" cy="8351127"/>
          </a:xfrm>
          <a:custGeom>
            <a:rect b="b" l="l" r="r" t="t"/>
            <a:pathLst>
              <a:path extrusionOk="0" h="8351127" w="12212190">
                <a:moveTo>
                  <a:pt x="0" y="2419359"/>
                </a:moveTo>
                <a:lnTo>
                  <a:pt x="3933921" y="0"/>
                </a:lnTo>
                <a:lnTo>
                  <a:pt x="12212190" y="8351127"/>
                </a:lnTo>
                <a:lnTo>
                  <a:pt x="0" y="8351127"/>
                </a:lnTo>
                <a:lnTo>
                  <a:pt x="0" y="241935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8"/>
          <p:cNvSpPr txBox="1"/>
          <p:nvPr/>
        </p:nvSpPr>
        <p:spPr>
          <a:xfrm rot="-5400000">
            <a:off x="-4556443" y="3105834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8296B0"/>
                </a:solidFill>
                <a:latin typeface="Arimo"/>
                <a:ea typeface="Arimo"/>
                <a:cs typeface="Arimo"/>
                <a:sym typeface="Arimo"/>
              </a:rPr>
              <a:t>NetBot</a:t>
            </a:r>
            <a:endParaRPr b="1" sz="3600">
              <a:solidFill>
                <a:srgbClr val="8296B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67" name="Google Shape;167;p8"/>
          <p:cNvSpPr/>
          <p:nvPr/>
        </p:nvSpPr>
        <p:spPr>
          <a:xfrm>
            <a:off x="1123616" y="-379639"/>
            <a:ext cx="105540" cy="9078685"/>
          </a:xfrm>
          <a:prstGeom prst="rect">
            <a:avLst/>
          </a:prstGeom>
          <a:solidFill>
            <a:srgbClr val="945200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8"/>
          <p:cNvSpPr/>
          <p:nvPr/>
        </p:nvSpPr>
        <p:spPr>
          <a:xfrm>
            <a:off x="3048000" y="1305342"/>
            <a:ext cx="60960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9" name="Google Shape;169;p8"/>
          <p:cNvSpPr/>
          <p:nvPr/>
        </p:nvSpPr>
        <p:spPr>
          <a:xfrm>
            <a:off x="6052756" y="1490008"/>
            <a:ext cx="3313518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02060"/>
                </a:solidFill>
                <a:latin typeface="Gulim"/>
                <a:ea typeface="Gulim"/>
                <a:cs typeface="Gulim"/>
                <a:sym typeface="Gulim"/>
              </a:rPr>
              <a:t>Участникам приходит сообщение об их сформированной группе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002060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pic>
        <p:nvPicPr>
          <p:cNvPr id="170" name="Google Shape;170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76897" y="299101"/>
            <a:ext cx="38528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3114" y="-51843"/>
            <a:ext cx="102845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9"/>
          <p:cNvSpPr/>
          <p:nvPr/>
        </p:nvSpPr>
        <p:spPr>
          <a:xfrm rot="4430173">
            <a:off x="1603419" y="1319793"/>
            <a:ext cx="12212190" cy="8351127"/>
          </a:xfrm>
          <a:custGeom>
            <a:rect b="b" l="l" r="r" t="t"/>
            <a:pathLst>
              <a:path extrusionOk="0" h="8351127" w="12212190">
                <a:moveTo>
                  <a:pt x="0" y="2419359"/>
                </a:moveTo>
                <a:lnTo>
                  <a:pt x="3933921" y="0"/>
                </a:lnTo>
                <a:lnTo>
                  <a:pt x="12212190" y="8351127"/>
                </a:lnTo>
                <a:lnTo>
                  <a:pt x="0" y="8351127"/>
                </a:lnTo>
                <a:lnTo>
                  <a:pt x="0" y="241935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9"/>
          <p:cNvSpPr txBox="1"/>
          <p:nvPr/>
        </p:nvSpPr>
        <p:spPr>
          <a:xfrm rot="-5400000">
            <a:off x="-4556443" y="3105834"/>
            <a:ext cx="9827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600">
                <a:solidFill>
                  <a:srgbClr val="8296B0"/>
                </a:solidFill>
                <a:latin typeface="Arimo"/>
                <a:ea typeface="Arimo"/>
                <a:cs typeface="Arimo"/>
                <a:sym typeface="Arimo"/>
              </a:rPr>
              <a:t>NetBot</a:t>
            </a:r>
            <a:endParaRPr b="1" sz="3600">
              <a:solidFill>
                <a:srgbClr val="8296B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78" name="Google Shape;178;p9"/>
          <p:cNvSpPr/>
          <p:nvPr/>
        </p:nvSpPr>
        <p:spPr>
          <a:xfrm>
            <a:off x="1123616" y="-379639"/>
            <a:ext cx="105540" cy="9078685"/>
          </a:xfrm>
          <a:prstGeom prst="rect">
            <a:avLst/>
          </a:prstGeom>
          <a:solidFill>
            <a:srgbClr val="945200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9"/>
          <p:cNvSpPr/>
          <p:nvPr/>
        </p:nvSpPr>
        <p:spPr>
          <a:xfrm>
            <a:off x="3048000" y="1305342"/>
            <a:ext cx="60960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0" name="Google Shape;180;p9"/>
          <p:cNvSpPr/>
          <p:nvPr/>
        </p:nvSpPr>
        <p:spPr>
          <a:xfrm>
            <a:off x="6270170" y="1889097"/>
            <a:ext cx="3299763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02060"/>
                </a:solidFill>
                <a:latin typeface="Gulim"/>
                <a:ea typeface="Gulim"/>
                <a:cs typeface="Gulim"/>
                <a:sym typeface="Gulim"/>
              </a:rPr>
              <a:t>Администратор может написать всем участникам сообщения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002060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pic>
        <p:nvPicPr>
          <p:cNvPr id="181" name="Google Shape;18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29097" y="206829"/>
            <a:ext cx="38528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2019-10-16T17:48:51Z</dcterms:created>
  <dc:creator>ivan sinazhenski</dc:creator>
</cp:coreProperties>
</file>